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8" Type="http://schemas.openxmlformats.org/officeDocument/2006/relationships/viewProps" Target="viewProps.xml" /><Relationship Id="rId57" Type="http://schemas.openxmlformats.org/officeDocument/2006/relationships/presProps" Target="presProps.xml" /><Relationship Id="rId1" Type="http://schemas.openxmlformats.org/officeDocument/2006/relationships/slideMaster" Target="slideMasters/slideMaster1.xml" /><Relationship Id="rId60" Type="http://schemas.openxmlformats.org/officeDocument/2006/relationships/tableStyles" Target="tableStyles.xml" /><Relationship Id="rId59"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docs.timescale.com/use-timescale/latest/extensions/" TargetMode="External" /><Relationship Id="rId4" Type="http://schemas.openxmlformats.org/officeDocument/2006/relationships/image" Target="../media/image31.png"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39.png" /><Relationship Id="rId2" Type="http://schemas.openxmlformats.org/officeDocument/2006/relationships/image" Target="../media/image38.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1.png" /><Relationship Id="rId2" Type="http://schemas.openxmlformats.org/officeDocument/2006/relationships/image" Target="../media/image40.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3.png" /><Relationship Id="rId2" Type="http://schemas.openxmlformats.org/officeDocument/2006/relationships/image" Target="../media/image42.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49.png" /><Relationship Id="rId6" Type="http://schemas.openxmlformats.org/officeDocument/2006/relationships/image" Target="../media/image48.png" /><Relationship Id="rId5" Type="http://schemas.openxmlformats.org/officeDocument/2006/relationships/image" Target="../media/image47.png" /><Relationship Id="rId4" Type="http://schemas.openxmlformats.org/officeDocument/2006/relationships/image" Target="../media/image46.png" /><Relationship Id="rId3" Type="http://schemas.openxmlformats.org/officeDocument/2006/relationships/image" Target="../media/image45.png" /><Relationship Id="rId2" Type="http://schemas.openxmlformats.org/officeDocument/2006/relationships/image" Target="../media/image44.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1.png" /><Relationship Id="rId2" Type="http://schemas.openxmlformats.org/officeDocument/2006/relationships/image" Target="../media/image50.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2.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vldb.org/pvldb/vol17/p1515-lu.pdf" TargetMode="External" /><Relationship Id="rId3" Type="http://schemas.openxmlformats.org/officeDocument/2006/relationships/hyperlink" Target="https://ri.itba.edu.ar/server/api/core/bitstreams/06cfb092-353f-40bf-8ff7-789102b54146/content" TargetMode="Externa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indent="0" marL="0">
              <a:spcBef>
                <a:spcPts val="3000"/>
              </a:spcBef>
              <a:buNone/>
            </a:pPr>
            <a:r>
              <a:rPr b="1"/>
              <a:t>Entity required schema</a:t>
            </a:r>
          </a:p>
          <a:p>
            <a:pPr lvl="1"/>
            <a:r>
              <a:rPr/>
              <a:t>“id”: follows the NGSI standard (urn-ngsi-[…]) and define the existence of an entity in the graph</a:t>
            </a:r>
          </a:p>
          <a:p>
            <a:pPr lvl="1"/>
            <a:r>
              <a:rPr/>
              <a:t>“type”: defines the label of the node/edge in the graph.</a:t>
            </a:r>
          </a:p>
          <a:p>
            <a:pPr lvl="0" indent="0" marL="0">
              <a:spcBef>
                <a:spcPts val="3000"/>
              </a:spcBef>
              <a:buNone/>
            </a:pPr>
            <a:r>
              <a:rPr b="1"/>
              <a:t>Entity optional schema</a:t>
            </a:r>
          </a:p>
          <a:p>
            <a:pPr lvl="1"/>
            <a:r>
              <a:rPr/>
              <a:t>“hasDevice”: defines device composition. Each value of this key needs to be a json representing an entity.</a:t>
            </a:r>
          </a:p>
          <a:p>
            <a:pPr lvl="0" indent="0" marL="0">
              <a:spcBef>
                <a:spcPts val="3000"/>
              </a:spcBef>
              <a:buNone/>
            </a:pPr>
            <a:r>
              <a:rPr b="1"/>
              <a:t>Building the graph</a:t>
            </a:r>
          </a:p>
          <a:p>
            <a:pPr lvl="0"/>
            <a:r>
              <a:rPr/>
              <a:t>Each distinct entity (unique “id”) gets mapped into the graph as a node.</a:t>
            </a:r>
          </a:p>
          <a:p>
            <a:pPr lvl="0"/>
            <a:r>
              <a:rPr/>
              <a:t>Each entity key that has an ID as a value becomes an edge with the key as the edge label.</a:t>
            </a:r>
          </a:p>
          <a:p>
            <a:pPr lvl="0"/>
            <a:r>
              <a:rPr/>
              <a:t>If an entity with the given “id” exists, update such entity in the graph</a:t>
            </a:r>
          </a:p>
          <a:p>
            <a:pPr lvl="0" indent="0" marL="0">
              <a:spcBef>
                <a:spcPts val="3000"/>
              </a:spcBef>
              <a:buNone/>
            </a:pPr>
            <a:r>
              <a:rPr b="1"/>
              <a:t>Parsing into measurement</a:t>
            </a:r>
          </a:p>
          <a:p>
            <a:pPr lvl="0" indent="0" marL="0">
              <a:buNone/>
            </a:pPr>
            <a:r>
              <a:rPr/>
              <a:t>Measurement = TimescaleTable(timestamp, device_id, controlledProperty, value, raw_value)</a:t>
            </a:r>
          </a:p>
          <a:p>
            <a:pPr lvl="0"/>
            <a:r>
              <a:rPr/>
              <a:t>A mapping can defined for each entity “type”: it’s a Python functions that extracts the measurements from a JSON entity with the Measurement table structure</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3"/>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4"/>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3"/>
              </a:rPr>
              <a:t>T-GQL</a:t>
            </a:r>
            <a:r>
              <a:rPr b="1"/>
              <a:t> - VLDB Journal, 2023</a:t>
            </a:r>
          </a:p>
          <a:p>
            <a:pPr lvl="0"/>
            <a:r>
              <a:rPr/>
              <a:t>A collection of operators for computing different kinds of temporal paths in a graph, capturing different temporal path semantics.</a:t>
            </a:r>
          </a:p>
          <a:p>
            <a:pPr lvl="1"/>
            <a:r>
              <a:rPr/>
              <a:t>SNAPSHOT</a:t>
            </a:r>
          </a:p>
          <a:p>
            <a:pPr lvl="1" indent="0" marL="342900">
              <a:buNone/>
            </a:pPr>
            <a:r>
              <a:rPr/>
              <a:t>Who where the friends of the friends of Cathy in 2018?</a:t>
            </a:r>
          </a:p>
          <a:p>
            <a:pPr lvl="1" indent="0">
              <a:buNone/>
            </a:pPr>
            <a:r>
              <a:rPr>
                <a:latin typeface="Courier"/>
              </a:rPr>
              <a:t>SELECT p2.Name as friend_name
  MATCH (p1:Person) - [:Friend*2] -&gt; (p2:Person)
  WHERE p1.Name = ’Cathy Van Bourne’
  SNAPSHOT ’2018’</a:t>
            </a:r>
          </a:p>
          <a:p>
            <a:pPr lvl="1"/>
            <a:r>
              <a:rPr/>
              <a:t>BETWEEN</a:t>
            </a:r>
          </a:p>
          <a:p>
            <a:pPr lvl="1" indent="0" marL="342900">
              <a:buNone/>
            </a:pPr>
            <a:r>
              <a:rPr/>
              <a:t>Where did the friends of Pauline live between 2000 and 2004?</a:t>
            </a:r>
          </a:p>
          <a:p>
            <a:pPr lvl="1" indent="0">
              <a:buNone/>
            </a:pPr>
            <a:r>
              <a:rPr>
                <a:latin typeface="Courier"/>
              </a:rPr>
              <a:t>SELECT c.Name
MATCH (p1:Person) - [:Friend] -&gt; (p2:Person),
(p2) - [:LivedIn] -&gt; (c:City)
WHERE p1.Name = ’Pauline Boutler’
BETWEEN ’2000’ and ’2004’</a:t>
            </a:r>
          </a:p>
          <a:p>
            <a:pPr lvl="1"/>
            <a:r>
              <a:rPr/>
              <a:t>WHEN</a:t>
            </a:r>
          </a:p>
          <a:p>
            <a:pPr lvl="1" indent="0" marL="342900">
              <a:buNone/>
            </a:pPr>
            <a:r>
              <a:rPr/>
              <a:t>Who were friends of Mary while she was living in Antwerp?</a:t>
            </a:r>
          </a:p>
          <a:p>
            <a:pPr lvl="1" indent="0">
              <a:buNone/>
            </a:pPr>
            <a:r>
              <a:rPr>
                <a:latin typeface="Courier"/>
              </a:rPr>
              <a:t>SELECT p2.Name as friend_name
MATCH (p1:Person) - [:Friend] -&gt; (p2:Person)
WHERE p1.Name = ’Mary Smith-Taylor’
WHEN
MATCH (p1) - [e:LivedIn] -&gt; (c:City)
WHERE c.Name = ’Antwerp’</a:t>
            </a:r>
          </a:p>
          <a:p>
            <a:pPr lvl="0" indent="0" marL="0">
              <a:spcBef>
                <a:spcPts val="3000"/>
              </a:spcBef>
              <a:buNone/>
            </a:pPr>
            <a:r>
              <a:rPr b="1"/>
              <a:t>Temporal graphs</a:t>
            </a:r>
          </a:p>
          <a:p>
            <a:pPr lvl="0" indent="0" marL="0">
              <a:spcBef>
                <a:spcPts val="3000"/>
              </a:spcBef>
              <a:buNone/>
            </a:pPr>
            <a:r>
              <a:rPr b="1"/>
              <a:t>Clock-G</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2025-02-13T09:29:55Z</dcterms:created>
  <dcterms:modified xsi:type="dcterms:W3CDTF">2025-02-13T09:29:55Z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